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DM Sans" pitchFamily="2" charset="0"/>
      <p:regular r:id="rId8"/>
    </p:embeddedFont>
    <p:embeddedFont>
      <p:font typeface="DM Sans Bold" charset="0"/>
      <p:regular r:id="rId9"/>
    </p:embeddedFont>
    <p:embeddedFont>
      <p:font typeface="Montaser Arabic" panose="020B0604020202020204" charset="-78"/>
      <p:regular r:id="rId10"/>
    </p:embeddedFont>
    <p:embeddedFont>
      <p:font typeface="Montaser Arabic Bold" panose="020B0604020202020204" charset="-78"/>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oleObject" Target="../embeddings/oleObject1.bin"/><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64" b="164"/>
          <a:stretch>
            <a:fillRect/>
          </a:stretch>
        </p:blipFill>
        <p:spPr>
          <a:xfrm>
            <a:off x="0" y="0"/>
            <a:ext cx="18288000" cy="10287000"/>
          </a:xfrm>
          <a:prstGeom prst="rect">
            <a:avLst/>
          </a:prstGeom>
        </p:spPr>
      </p:pic>
      <p:sp>
        <p:nvSpPr>
          <p:cNvPr id="3" name="TextBox 3"/>
          <p:cNvSpPr txBox="1"/>
          <p:nvPr/>
        </p:nvSpPr>
        <p:spPr>
          <a:xfrm>
            <a:off x="1862948" y="4179673"/>
            <a:ext cx="14562104" cy="2279319"/>
          </a:xfrm>
          <a:prstGeom prst="rect">
            <a:avLst/>
          </a:prstGeom>
        </p:spPr>
        <p:txBody>
          <a:bodyPr lIns="0" tIns="0" rIns="0" bIns="0" rtlCol="0" anchor="t">
            <a:spAutoFit/>
          </a:bodyPr>
          <a:lstStyle/>
          <a:p>
            <a:pPr algn="ctr">
              <a:lnSpc>
                <a:spcPts val="8593"/>
              </a:lnSpc>
            </a:pPr>
            <a:r>
              <a:rPr lang="en-US" sz="9992" b="1">
                <a:solidFill>
                  <a:srgbClr val="FFFFFF"/>
                </a:solidFill>
                <a:latin typeface="DM Sans Bold"/>
                <a:ea typeface="DM Sans Bold"/>
                <a:cs typeface="DM Sans Bold"/>
                <a:sym typeface="DM Sans Bold"/>
              </a:rPr>
              <a:t>SISTEMA DE GESTIÓN DE COMUNIDADES</a:t>
            </a:r>
          </a:p>
        </p:txBody>
      </p:sp>
      <p:sp>
        <p:nvSpPr>
          <p:cNvPr id="4" name="Freeform 4"/>
          <p:cNvSpPr/>
          <p:nvPr/>
        </p:nvSpPr>
        <p:spPr>
          <a:xfrm>
            <a:off x="12944306" y="0"/>
            <a:ext cx="4314994" cy="1397815"/>
          </a:xfrm>
          <a:custGeom>
            <a:avLst/>
            <a:gdLst/>
            <a:ahLst/>
            <a:cxnLst/>
            <a:rect l="l" t="t" r="r" b="b"/>
            <a:pathLst>
              <a:path w="4314994" h="1397815">
                <a:moveTo>
                  <a:pt x="0" y="0"/>
                </a:moveTo>
                <a:lnTo>
                  <a:pt x="4314994" y="0"/>
                </a:lnTo>
                <a:lnTo>
                  <a:pt x="4314994" y="1397815"/>
                </a:lnTo>
                <a:lnTo>
                  <a:pt x="0" y="1397815"/>
                </a:lnTo>
                <a:lnTo>
                  <a:pt x="0" y="0"/>
                </a:lnTo>
                <a:close/>
              </a:path>
            </a:pathLst>
          </a:custGeom>
          <a:blipFill>
            <a:blip r:embed="rId5"/>
            <a:stretch>
              <a:fillRect/>
            </a:stretch>
          </a:blipFill>
        </p:spPr>
        <p:txBody>
          <a:bodyPr/>
          <a:lstStyle/>
          <a:p>
            <a:endParaRPr lang="es-CL"/>
          </a:p>
        </p:txBody>
      </p:sp>
      <p:sp>
        <p:nvSpPr>
          <p:cNvPr id="5" name="TextBox 5"/>
          <p:cNvSpPr txBox="1"/>
          <p:nvPr/>
        </p:nvSpPr>
        <p:spPr>
          <a:xfrm>
            <a:off x="2787425" y="6382792"/>
            <a:ext cx="12713150" cy="720772"/>
          </a:xfrm>
          <a:prstGeom prst="rect">
            <a:avLst/>
          </a:prstGeom>
        </p:spPr>
        <p:txBody>
          <a:bodyPr lIns="0" tIns="0" rIns="0" bIns="0" rtlCol="0" anchor="t">
            <a:spAutoFit/>
          </a:bodyPr>
          <a:lstStyle/>
          <a:p>
            <a:pPr algn="ctr">
              <a:lnSpc>
                <a:spcPts val="5947"/>
              </a:lnSpc>
            </a:pPr>
            <a:r>
              <a:rPr lang="en-US" sz="4248">
                <a:solidFill>
                  <a:srgbClr val="FFFFFF"/>
                </a:solidFill>
                <a:latin typeface="DM Sans"/>
                <a:ea typeface="DM Sans"/>
                <a:cs typeface="DM Sans"/>
                <a:sym typeface="DM Sans"/>
              </a:rPr>
              <a:t>Presentación Capstone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1032185" y="5238796"/>
            <a:ext cx="4707673" cy="361950"/>
          </a:xfrm>
          <a:prstGeom prst="rect">
            <a:avLst/>
          </a:prstGeom>
        </p:spPr>
        <p:txBody>
          <a:bodyPr lIns="0" tIns="0" rIns="0" bIns="0" rtlCol="0" anchor="t">
            <a:spAutoFit/>
          </a:bodyPr>
          <a:lstStyle/>
          <a:p>
            <a:pPr algn="ctr">
              <a:lnSpc>
                <a:spcPts val="2999"/>
              </a:lnSpc>
            </a:pPr>
            <a:r>
              <a:rPr lang="en-US" sz="2499" b="1" spc="124">
                <a:solidFill>
                  <a:srgbClr val="EBECEF"/>
                </a:solidFill>
                <a:latin typeface="Montaser Arabic Bold"/>
                <a:ea typeface="Montaser Arabic Bold"/>
                <a:cs typeface="Montaser Arabic Bold"/>
                <a:sym typeface="Montaser Arabic Bold"/>
              </a:rPr>
              <a:t>José Muñoz</a:t>
            </a:r>
          </a:p>
        </p:txBody>
      </p:sp>
      <p:sp>
        <p:nvSpPr>
          <p:cNvPr id="4" name="TextBox 4"/>
          <p:cNvSpPr txBox="1"/>
          <p:nvPr/>
        </p:nvSpPr>
        <p:spPr>
          <a:xfrm>
            <a:off x="1028700" y="5827181"/>
            <a:ext cx="4707673" cy="533400"/>
          </a:xfrm>
          <a:prstGeom prst="rect">
            <a:avLst/>
          </a:prstGeom>
        </p:spPr>
        <p:txBody>
          <a:bodyPr lIns="0" tIns="0" rIns="0" bIns="0" rtlCol="0" anchor="t">
            <a:spAutoFit/>
          </a:bodyPr>
          <a:lstStyle/>
          <a:p>
            <a:pPr algn="ctr">
              <a:lnSpc>
                <a:spcPts val="2160"/>
              </a:lnSpc>
            </a:pPr>
            <a:r>
              <a:rPr lang="en-US" sz="1800" i="1" spc="90">
                <a:solidFill>
                  <a:srgbClr val="EBECEF"/>
                </a:solidFill>
                <a:latin typeface="Montaser Arabic"/>
                <a:ea typeface="Montaser Arabic"/>
                <a:cs typeface="Montaser Arabic"/>
                <a:sym typeface="Montaser Arabic"/>
              </a:rPr>
              <a:t>DESARROLLADOR / DBA</a:t>
            </a:r>
          </a:p>
          <a:p>
            <a:pPr algn="ctr">
              <a:lnSpc>
                <a:spcPts val="2160"/>
              </a:lnSpc>
            </a:pPr>
            <a:r>
              <a:rPr lang="en-US" sz="1800" i="1" spc="90">
                <a:solidFill>
                  <a:srgbClr val="EBECEF"/>
                </a:solidFill>
                <a:latin typeface="Montaser Arabic"/>
                <a:ea typeface="Montaser Arabic"/>
                <a:cs typeface="Montaser Arabic"/>
                <a:sym typeface="Montaser Arabic"/>
              </a:rPr>
              <a:t>LIDER TÉCNICO</a:t>
            </a:r>
          </a:p>
        </p:txBody>
      </p:sp>
      <p:sp>
        <p:nvSpPr>
          <p:cNvPr id="5" name="TextBox 5"/>
          <p:cNvSpPr txBox="1"/>
          <p:nvPr/>
        </p:nvSpPr>
        <p:spPr>
          <a:xfrm>
            <a:off x="1032185" y="6589181"/>
            <a:ext cx="4707673" cy="257175"/>
          </a:xfrm>
          <a:prstGeom prst="rect">
            <a:avLst/>
          </a:prstGeom>
        </p:spPr>
        <p:txBody>
          <a:bodyPr lIns="0" tIns="0" rIns="0" bIns="0" rtlCol="0" anchor="t">
            <a:spAutoFit/>
          </a:bodyPr>
          <a:lstStyle/>
          <a:p>
            <a:pPr algn="ctr">
              <a:lnSpc>
                <a:spcPts val="2040"/>
              </a:lnSpc>
            </a:pPr>
            <a:r>
              <a:rPr lang="en-US" sz="1700" spc="85">
                <a:solidFill>
                  <a:srgbClr val="EBECEF"/>
                </a:solidFill>
                <a:latin typeface="Montaser Arabic"/>
                <a:ea typeface="Montaser Arabic"/>
                <a:cs typeface="Montaser Arabic"/>
                <a:sym typeface="Montaser Arabic"/>
              </a:rPr>
              <a:t>josi.munoz@duocuc.cl</a:t>
            </a:r>
          </a:p>
        </p:txBody>
      </p:sp>
      <p:grpSp>
        <p:nvGrpSpPr>
          <p:cNvPr id="6" name="Group 6"/>
          <p:cNvGrpSpPr/>
          <p:nvPr/>
        </p:nvGrpSpPr>
        <p:grpSpPr>
          <a:xfrm>
            <a:off x="6793648" y="5229271"/>
            <a:ext cx="4707673" cy="2157845"/>
            <a:chOff x="0" y="0"/>
            <a:chExt cx="6276898" cy="2877127"/>
          </a:xfrm>
        </p:grpSpPr>
        <p:sp>
          <p:nvSpPr>
            <p:cNvPr id="7" name="TextBox 7"/>
            <p:cNvSpPr txBox="1"/>
            <p:nvPr/>
          </p:nvSpPr>
          <p:spPr>
            <a:xfrm>
              <a:off x="0" y="9525"/>
              <a:ext cx="6276898" cy="485775"/>
            </a:xfrm>
            <a:prstGeom prst="rect">
              <a:avLst/>
            </a:prstGeom>
          </p:spPr>
          <p:txBody>
            <a:bodyPr lIns="0" tIns="0" rIns="0" bIns="0" rtlCol="0" anchor="t">
              <a:spAutoFit/>
            </a:bodyPr>
            <a:lstStyle/>
            <a:p>
              <a:pPr algn="ctr">
                <a:lnSpc>
                  <a:spcPts val="2999"/>
                </a:lnSpc>
              </a:pPr>
              <a:r>
                <a:rPr lang="en-US" sz="2499" b="1" spc="124">
                  <a:solidFill>
                    <a:srgbClr val="EBECEF"/>
                  </a:solidFill>
                  <a:latin typeface="Montaser Arabic Bold"/>
                  <a:ea typeface="Montaser Arabic Bold"/>
                  <a:cs typeface="Montaser Arabic Bold"/>
                  <a:sym typeface="Montaser Arabic Bold"/>
                </a:rPr>
                <a:t>Lukas Meza</a:t>
              </a:r>
            </a:p>
          </p:txBody>
        </p:sp>
        <p:sp>
          <p:nvSpPr>
            <p:cNvPr id="8" name="TextBox 8"/>
            <p:cNvSpPr txBox="1"/>
            <p:nvPr/>
          </p:nvSpPr>
          <p:spPr>
            <a:xfrm>
              <a:off x="0" y="901700"/>
              <a:ext cx="6276898" cy="711200"/>
            </a:xfrm>
            <a:prstGeom prst="rect">
              <a:avLst/>
            </a:prstGeom>
          </p:spPr>
          <p:txBody>
            <a:bodyPr lIns="0" tIns="0" rIns="0" bIns="0" rtlCol="0" anchor="t">
              <a:spAutoFit/>
            </a:bodyPr>
            <a:lstStyle/>
            <a:p>
              <a:pPr algn="ctr">
                <a:lnSpc>
                  <a:spcPts val="2160"/>
                </a:lnSpc>
              </a:pPr>
              <a:r>
                <a:rPr lang="en-US" sz="1800" i="1" spc="90">
                  <a:solidFill>
                    <a:srgbClr val="EBECEF"/>
                  </a:solidFill>
                  <a:latin typeface="Montaser Arabic"/>
                  <a:ea typeface="Montaser Arabic"/>
                  <a:cs typeface="Montaser Arabic"/>
                  <a:sym typeface="Montaser Arabic"/>
                </a:rPr>
                <a:t>DESARROLLADOR / TESTING</a:t>
              </a:r>
            </a:p>
            <a:p>
              <a:pPr algn="ctr">
                <a:lnSpc>
                  <a:spcPts val="2160"/>
                </a:lnSpc>
              </a:pPr>
              <a:r>
                <a:rPr lang="en-US" sz="1800" i="1" spc="90">
                  <a:solidFill>
                    <a:srgbClr val="EBECEF"/>
                  </a:solidFill>
                  <a:latin typeface="Montaser Arabic"/>
                  <a:ea typeface="Montaser Arabic"/>
                  <a:cs typeface="Montaser Arabic"/>
                  <a:sym typeface="Montaser Arabic"/>
                </a:rPr>
                <a:t>ANALISTA QA</a:t>
              </a:r>
            </a:p>
          </p:txBody>
        </p:sp>
        <p:sp>
          <p:nvSpPr>
            <p:cNvPr id="9" name="TextBox 9"/>
            <p:cNvSpPr txBox="1"/>
            <p:nvPr/>
          </p:nvSpPr>
          <p:spPr>
            <a:xfrm>
              <a:off x="0" y="2534227"/>
              <a:ext cx="6276898" cy="342900"/>
            </a:xfrm>
            <a:prstGeom prst="rect">
              <a:avLst/>
            </a:prstGeom>
          </p:spPr>
          <p:txBody>
            <a:bodyPr lIns="0" tIns="0" rIns="0" bIns="0" rtlCol="0" anchor="t">
              <a:spAutoFit/>
            </a:bodyPr>
            <a:lstStyle/>
            <a:p>
              <a:pPr algn="ctr">
                <a:lnSpc>
                  <a:spcPts val="2040"/>
                </a:lnSpc>
              </a:pPr>
              <a:endParaRPr/>
            </a:p>
          </p:txBody>
        </p:sp>
      </p:grpSp>
      <p:grpSp>
        <p:nvGrpSpPr>
          <p:cNvPr id="10" name="Group 10"/>
          <p:cNvGrpSpPr/>
          <p:nvPr/>
        </p:nvGrpSpPr>
        <p:grpSpPr>
          <a:xfrm>
            <a:off x="12558597" y="5229271"/>
            <a:ext cx="4707673" cy="1209675"/>
            <a:chOff x="0" y="0"/>
            <a:chExt cx="6276898" cy="1612900"/>
          </a:xfrm>
        </p:grpSpPr>
        <p:sp>
          <p:nvSpPr>
            <p:cNvPr id="11" name="TextBox 11"/>
            <p:cNvSpPr txBox="1"/>
            <p:nvPr/>
          </p:nvSpPr>
          <p:spPr>
            <a:xfrm>
              <a:off x="0" y="9525"/>
              <a:ext cx="6276898" cy="485775"/>
            </a:xfrm>
            <a:prstGeom prst="rect">
              <a:avLst/>
            </a:prstGeom>
          </p:spPr>
          <p:txBody>
            <a:bodyPr lIns="0" tIns="0" rIns="0" bIns="0" rtlCol="0" anchor="t">
              <a:spAutoFit/>
            </a:bodyPr>
            <a:lstStyle/>
            <a:p>
              <a:pPr algn="ctr">
                <a:lnSpc>
                  <a:spcPts val="2999"/>
                </a:lnSpc>
              </a:pPr>
              <a:r>
                <a:rPr lang="en-US" sz="2499" b="1" spc="124">
                  <a:solidFill>
                    <a:srgbClr val="EBECEF"/>
                  </a:solidFill>
                  <a:latin typeface="Montaser Arabic Bold"/>
                  <a:ea typeface="Montaser Arabic Bold"/>
                  <a:cs typeface="Montaser Arabic Bold"/>
                  <a:sym typeface="Montaser Arabic Bold"/>
                </a:rPr>
                <a:t>Juvenal Muñoz</a:t>
              </a:r>
            </a:p>
          </p:txBody>
        </p:sp>
        <p:sp>
          <p:nvSpPr>
            <p:cNvPr id="12" name="TextBox 12"/>
            <p:cNvSpPr txBox="1"/>
            <p:nvPr/>
          </p:nvSpPr>
          <p:spPr>
            <a:xfrm>
              <a:off x="0" y="901700"/>
              <a:ext cx="6276898" cy="711200"/>
            </a:xfrm>
            <a:prstGeom prst="rect">
              <a:avLst/>
            </a:prstGeom>
          </p:spPr>
          <p:txBody>
            <a:bodyPr lIns="0" tIns="0" rIns="0" bIns="0" rtlCol="0" anchor="t">
              <a:spAutoFit/>
            </a:bodyPr>
            <a:lstStyle/>
            <a:p>
              <a:pPr algn="ctr">
                <a:lnSpc>
                  <a:spcPts val="2160"/>
                </a:lnSpc>
              </a:pPr>
              <a:r>
                <a:rPr lang="en-US" sz="1800" i="1" spc="90">
                  <a:solidFill>
                    <a:srgbClr val="EBECEF"/>
                  </a:solidFill>
                  <a:latin typeface="Montaser Arabic"/>
                  <a:ea typeface="Montaser Arabic"/>
                  <a:cs typeface="Montaser Arabic"/>
                  <a:sym typeface="Montaser Arabic"/>
                </a:rPr>
                <a:t>ENCARGADO DE DOCUMENTACIÓN E IMPLEMENTACIÓN</a:t>
              </a:r>
            </a:p>
          </p:txBody>
        </p:sp>
      </p:grpSp>
      <p:sp>
        <p:nvSpPr>
          <p:cNvPr id="13" name="TextBox 13"/>
          <p:cNvSpPr txBox="1"/>
          <p:nvPr/>
        </p:nvSpPr>
        <p:spPr>
          <a:xfrm>
            <a:off x="6793648" y="6589181"/>
            <a:ext cx="4707673" cy="257175"/>
          </a:xfrm>
          <a:prstGeom prst="rect">
            <a:avLst/>
          </a:prstGeom>
        </p:spPr>
        <p:txBody>
          <a:bodyPr lIns="0" tIns="0" rIns="0" bIns="0" rtlCol="0" anchor="t">
            <a:spAutoFit/>
          </a:bodyPr>
          <a:lstStyle/>
          <a:p>
            <a:pPr algn="ctr">
              <a:lnSpc>
                <a:spcPts val="2040"/>
              </a:lnSpc>
            </a:pPr>
            <a:r>
              <a:rPr lang="en-US" sz="1700" spc="85">
                <a:solidFill>
                  <a:srgbClr val="EBECEF"/>
                </a:solidFill>
                <a:latin typeface="Montaser Arabic"/>
                <a:ea typeface="Montaser Arabic"/>
                <a:cs typeface="Montaser Arabic"/>
                <a:sym typeface="Montaser Arabic"/>
              </a:rPr>
              <a:t>luka.meza@duocuc.cl</a:t>
            </a:r>
          </a:p>
        </p:txBody>
      </p:sp>
      <p:sp>
        <p:nvSpPr>
          <p:cNvPr id="14" name="TextBox 14"/>
          <p:cNvSpPr txBox="1"/>
          <p:nvPr/>
        </p:nvSpPr>
        <p:spPr>
          <a:xfrm>
            <a:off x="12555112" y="6589181"/>
            <a:ext cx="4707673" cy="257175"/>
          </a:xfrm>
          <a:prstGeom prst="rect">
            <a:avLst/>
          </a:prstGeom>
        </p:spPr>
        <p:txBody>
          <a:bodyPr lIns="0" tIns="0" rIns="0" bIns="0" rtlCol="0" anchor="t">
            <a:spAutoFit/>
          </a:bodyPr>
          <a:lstStyle/>
          <a:p>
            <a:pPr algn="ctr">
              <a:lnSpc>
                <a:spcPts val="2040"/>
              </a:lnSpc>
            </a:pPr>
            <a:r>
              <a:rPr lang="en-US" sz="1700" spc="85">
                <a:solidFill>
                  <a:srgbClr val="EBECEF"/>
                </a:solidFill>
                <a:latin typeface="Montaser Arabic"/>
                <a:ea typeface="Montaser Arabic"/>
                <a:cs typeface="Montaser Arabic"/>
                <a:sym typeface="Montaser Arabic"/>
              </a:rPr>
              <a:t>juv.munoz@duocuc.cl</a:t>
            </a:r>
          </a:p>
        </p:txBody>
      </p:sp>
      <p:sp>
        <p:nvSpPr>
          <p:cNvPr id="15" name="Freeform 15"/>
          <p:cNvSpPr/>
          <p:nvPr/>
        </p:nvSpPr>
        <p:spPr>
          <a:xfrm>
            <a:off x="2619651" y="2899884"/>
            <a:ext cx="2005061" cy="1841011"/>
          </a:xfrm>
          <a:custGeom>
            <a:avLst/>
            <a:gdLst/>
            <a:ahLst/>
            <a:cxnLst/>
            <a:rect l="l" t="t" r="r" b="b"/>
            <a:pathLst>
              <a:path w="2005061" h="1841011">
                <a:moveTo>
                  <a:pt x="0" y="0"/>
                </a:moveTo>
                <a:lnTo>
                  <a:pt x="2005061" y="0"/>
                </a:lnTo>
                <a:lnTo>
                  <a:pt x="2005061" y="1841011"/>
                </a:lnTo>
                <a:lnTo>
                  <a:pt x="0" y="1841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16" name="Freeform 16"/>
          <p:cNvSpPr/>
          <p:nvPr/>
        </p:nvSpPr>
        <p:spPr>
          <a:xfrm>
            <a:off x="8428346" y="2899884"/>
            <a:ext cx="2005061" cy="1841011"/>
          </a:xfrm>
          <a:custGeom>
            <a:avLst/>
            <a:gdLst/>
            <a:ahLst/>
            <a:cxnLst/>
            <a:rect l="l" t="t" r="r" b="b"/>
            <a:pathLst>
              <a:path w="2005061" h="1841011">
                <a:moveTo>
                  <a:pt x="0" y="0"/>
                </a:moveTo>
                <a:lnTo>
                  <a:pt x="2005061" y="0"/>
                </a:lnTo>
                <a:lnTo>
                  <a:pt x="2005061" y="1841011"/>
                </a:lnTo>
                <a:lnTo>
                  <a:pt x="0" y="1841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17" name="Freeform 17"/>
          <p:cNvSpPr/>
          <p:nvPr/>
        </p:nvSpPr>
        <p:spPr>
          <a:xfrm>
            <a:off x="14075214" y="2899884"/>
            <a:ext cx="2005061" cy="1841011"/>
          </a:xfrm>
          <a:custGeom>
            <a:avLst/>
            <a:gdLst/>
            <a:ahLst/>
            <a:cxnLst/>
            <a:rect l="l" t="t" r="r" b="b"/>
            <a:pathLst>
              <a:path w="2005061" h="1841011">
                <a:moveTo>
                  <a:pt x="0" y="0"/>
                </a:moveTo>
                <a:lnTo>
                  <a:pt x="2005062" y="0"/>
                </a:lnTo>
                <a:lnTo>
                  <a:pt x="2005062" y="1841011"/>
                </a:lnTo>
                <a:lnTo>
                  <a:pt x="0" y="1841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64" b="164"/>
          <a:stretch>
            <a:fillRect/>
          </a:stretch>
        </p:blipFill>
        <p:spPr>
          <a:xfrm>
            <a:off x="0" y="0"/>
            <a:ext cx="18288000" cy="10287000"/>
          </a:xfrm>
          <a:prstGeom prst="rect">
            <a:avLst/>
          </a:prstGeom>
        </p:spPr>
      </p:pic>
      <p:sp>
        <p:nvSpPr>
          <p:cNvPr id="3" name="TextBox 3"/>
          <p:cNvSpPr txBox="1"/>
          <p:nvPr/>
        </p:nvSpPr>
        <p:spPr>
          <a:xfrm>
            <a:off x="890926" y="4032664"/>
            <a:ext cx="6507453" cy="4384508"/>
          </a:xfrm>
          <a:prstGeom prst="rect">
            <a:avLst/>
          </a:prstGeom>
        </p:spPr>
        <p:txBody>
          <a:bodyPr lIns="0" tIns="0" rIns="0" bIns="0" rtlCol="0" anchor="t">
            <a:spAutoFit/>
          </a:bodyPr>
          <a:lstStyle/>
          <a:p>
            <a:pPr algn="just">
              <a:lnSpc>
                <a:spcPts val="4404"/>
              </a:lnSpc>
            </a:pPr>
            <a:r>
              <a:rPr lang="en-US" sz="2502">
                <a:solidFill>
                  <a:srgbClr val="FFFFFF"/>
                </a:solidFill>
                <a:latin typeface="DM Sans"/>
                <a:ea typeface="DM Sans"/>
                <a:cs typeface="DM Sans"/>
                <a:sym typeface="DM Sans"/>
              </a:rPr>
              <a:t>Problemática crítica en las comunidades residenciales donde la gestión administrativa permanece principalmente de manera manual, generando ineficiencias operacionales, falta de transparencia en el manejo de recursos y una comunicación deficiente entre los administradores, conserjes y residentes.</a:t>
            </a:r>
          </a:p>
        </p:txBody>
      </p:sp>
      <p:sp>
        <p:nvSpPr>
          <p:cNvPr id="4" name="TextBox 4"/>
          <p:cNvSpPr txBox="1"/>
          <p:nvPr/>
        </p:nvSpPr>
        <p:spPr>
          <a:xfrm>
            <a:off x="890926" y="405417"/>
            <a:ext cx="7343433" cy="3479801"/>
          </a:xfrm>
          <a:prstGeom prst="rect">
            <a:avLst/>
          </a:prstGeom>
        </p:spPr>
        <p:txBody>
          <a:bodyPr lIns="0" tIns="0" rIns="0" bIns="0" rtlCol="0" anchor="t">
            <a:spAutoFit/>
          </a:bodyPr>
          <a:lstStyle/>
          <a:p>
            <a:pPr algn="l">
              <a:lnSpc>
                <a:spcPts val="13999"/>
              </a:lnSpc>
              <a:spcBef>
                <a:spcPct val="0"/>
              </a:spcBef>
            </a:pPr>
            <a:r>
              <a:rPr lang="en-US" sz="9999" b="1">
                <a:solidFill>
                  <a:srgbClr val="FFFFFF"/>
                </a:solidFill>
                <a:latin typeface="DM Sans Bold"/>
                <a:ea typeface="DM Sans Bold"/>
                <a:cs typeface="DM Sans Bold"/>
                <a:sym typeface="DM Sans Bold"/>
              </a:rPr>
              <a:t>SITUACIÓN ACTUAL</a:t>
            </a:r>
          </a:p>
        </p:txBody>
      </p:sp>
      <p:sp>
        <p:nvSpPr>
          <p:cNvPr id="5" name="Freeform 5"/>
          <p:cNvSpPr/>
          <p:nvPr/>
        </p:nvSpPr>
        <p:spPr>
          <a:xfrm>
            <a:off x="12944306" y="0"/>
            <a:ext cx="4314994" cy="1397815"/>
          </a:xfrm>
          <a:custGeom>
            <a:avLst/>
            <a:gdLst/>
            <a:ahLst/>
            <a:cxnLst/>
            <a:rect l="l" t="t" r="r" b="b"/>
            <a:pathLst>
              <a:path w="4314994" h="1397815">
                <a:moveTo>
                  <a:pt x="0" y="0"/>
                </a:moveTo>
                <a:lnTo>
                  <a:pt x="4314994" y="0"/>
                </a:lnTo>
                <a:lnTo>
                  <a:pt x="4314994" y="1397815"/>
                </a:lnTo>
                <a:lnTo>
                  <a:pt x="0" y="1397815"/>
                </a:lnTo>
                <a:lnTo>
                  <a:pt x="0" y="0"/>
                </a:lnTo>
                <a:close/>
              </a:path>
            </a:pathLst>
          </a:custGeom>
          <a:blipFill>
            <a:blip r:embed="rId5"/>
            <a:stretch>
              <a:fillRect/>
            </a:stretch>
          </a:blipFill>
        </p:spPr>
        <p:txBody>
          <a:bodyPr/>
          <a:lstStyle/>
          <a:p>
            <a:endParaRPr lang="es-CL"/>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64"/>
        </a:solidFill>
        <a:effectLst/>
      </p:bgPr>
    </p:bg>
    <p:spTree>
      <p:nvGrpSpPr>
        <p:cNvPr id="1" name=""/>
        <p:cNvGrpSpPr/>
        <p:nvPr/>
      </p:nvGrpSpPr>
      <p:grpSpPr>
        <a:xfrm>
          <a:off x="0" y="0"/>
          <a:ext cx="0" cy="0"/>
          <a:chOff x="0" y="0"/>
          <a:chExt cx="0" cy="0"/>
        </a:xfrm>
      </p:grpSpPr>
      <p:grpSp>
        <p:nvGrpSpPr>
          <p:cNvPr id="2" name="Group 2"/>
          <p:cNvGrpSpPr/>
          <p:nvPr/>
        </p:nvGrpSpPr>
        <p:grpSpPr>
          <a:xfrm>
            <a:off x="10718630" y="0"/>
            <a:ext cx="7569370" cy="10287000"/>
            <a:chOff x="0" y="0"/>
            <a:chExt cx="1291123" cy="1754675"/>
          </a:xfrm>
        </p:grpSpPr>
        <p:sp>
          <p:nvSpPr>
            <p:cNvPr id="3" name="Freeform 3"/>
            <p:cNvSpPr/>
            <p:nvPr/>
          </p:nvSpPr>
          <p:spPr>
            <a:xfrm>
              <a:off x="0" y="0"/>
              <a:ext cx="1291123" cy="1754675"/>
            </a:xfrm>
            <a:custGeom>
              <a:avLst/>
              <a:gdLst/>
              <a:ahLst/>
              <a:cxnLst/>
              <a:rect l="l" t="t" r="r" b="b"/>
              <a:pathLst>
                <a:path w="1291123" h="1754675">
                  <a:moveTo>
                    <a:pt x="0" y="0"/>
                  </a:moveTo>
                  <a:lnTo>
                    <a:pt x="1291123" y="0"/>
                  </a:lnTo>
                  <a:lnTo>
                    <a:pt x="1291123" y="1754675"/>
                  </a:lnTo>
                  <a:lnTo>
                    <a:pt x="0" y="1754675"/>
                  </a:lnTo>
                  <a:close/>
                </a:path>
              </a:pathLst>
            </a:custGeom>
            <a:blipFill>
              <a:blip r:embed="rId2"/>
              <a:stretch>
                <a:fillRect l="-24297" r="-116512"/>
              </a:stretch>
            </a:blipFill>
          </p:spPr>
          <p:txBody>
            <a:bodyPr/>
            <a:lstStyle/>
            <a:p>
              <a:endParaRPr lang="es-CL"/>
            </a:p>
          </p:txBody>
        </p:sp>
      </p:grpSp>
      <p:sp>
        <p:nvSpPr>
          <p:cNvPr id="4" name="TextBox 4"/>
          <p:cNvSpPr txBox="1"/>
          <p:nvPr/>
        </p:nvSpPr>
        <p:spPr>
          <a:xfrm>
            <a:off x="702819" y="2812606"/>
            <a:ext cx="9096549" cy="6565900"/>
          </a:xfrm>
          <a:prstGeom prst="rect">
            <a:avLst/>
          </a:prstGeom>
        </p:spPr>
        <p:txBody>
          <a:bodyPr lIns="0" tIns="0" rIns="0" bIns="0" rtlCol="0" anchor="t">
            <a:spAutoFit/>
          </a:bodyPr>
          <a:lstStyle/>
          <a:p>
            <a:pPr algn="just">
              <a:lnSpc>
                <a:spcPts val="3500"/>
              </a:lnSpc>
            </a:pPr>
            <a:r>
              <a:rPr lang="en-US" sz="2500">
                <a:solidFill>
                  <a:srgbClr val="FFFFFF"/>
                </a:solidFill>
                <a:latin typeface="DM Sans"/>
                <a:ea typeface="DM Sans"/>
                <a:cs typeface="DM Sans"/>
                <a:sym typeface="DM Sans"/>
              </a:rPr>
              <a:t>Se desarrollará una solución tecnológica integral compuesta por una aplicación web/móvil responsiva para administrativos, conserjes y residente. El sistema incluirá módulos especializados para gestión completa de gastos comunes con generación automática de reportes financieros, sistema de reservas para espacios comunes con control de disponibilidad, plataforma de solicitudes y reclamos con seguimiento de estados, módulo de comunicación bidireccional con notificaciones automáticas, sistema de registro de pagos con generación de estados de cuenta personalizados, y un chatbot inteligente con IA que asista a los residentes con consultas frecuentes sobre gastos, procedimientos e información general de la comunidad, </a:t>
            </a:r>
          </a:p>
          <a:p>
            <a:pPr algn="just">
              <a:lnSpc>
                <a:spcPts val="3500"/>
              </a:lnSpc>
            </a:pPr>
            <a:r>
              <a:rPr lang="en-US" sz="2500">
                <a:solidFill>
                  <a:srgbClr val="FFFFFF"/>
                </a:solidFill>
                <a:latin typeface="DM Sans"/>
                <a:ea typeface="DM Sans"/>
                <a:cs typeface="DM Sans"/>
                <a:sym typeface="DM Sans"/>
              </a:rPr>
              <a:t>además de un, modulo de recibo y envió de encomiendas.</a:t>
            </a:r>
          </a:p>
          <a:p>
            <a:pPr algn="just">
              <a:lnSpc>
                <a:spcPts val="3500"/>
              </a:lnSpc>
              <a:spcBef>
                <a:spcPct val="0"/>
              </a:spcBef>
            </a:pPr>
            <a:endParaRPr lang="en-US" sz="2500">
              <a:solidFill>
                <a:srgbClr val="FFFFFF"/>
              </a:solidFill>
              <a:latin typeface="DM Sans"/>
              <a:ea typeface="DM Sans"/>
              <a:cs typeface="DM Sans"/>
              <a:sym typeface="DM Sans"/>
            </a:endParaRPr>
          </a:p>
        </p:txBody>
      </p:sp>
      <p:sp>
        <p:nvSpPr>
          <p:cNvPr id="5" name="TextBox 5"/>
          <p:cNvSpPr txBox="1"/>
          <p:nvPr/>
        </p:nvSpPr>
        <p:spPr>
          <a:xfrm>
            <a:off x="702819" y="1302565"/>
            <a:ext cx="9216166" cy="92710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DM Sans Bold"/>
                <a:ea typeface="DM Sans Bold"/>
                <a:cs typeface="DM Sans Bold"/>
                <a:sym typeface="DM Sans Bold"/>
              </a:rPr>
              <a:t>PROPUESTA DE SOLUCIÓN</a:t>
            </a:r>
          </a:p>
        </p:txBody>
      </p:sp>
      <p:sp>
        <p:nvSpPr>
          <p:cNvPr id="6" name="Freeform 6"/>
          <p:cNvSpPr/>
          <p:nvPr/>
        </p:nvSpPr>
        <p:spPr>
          <a:xfrm>
            <a:off x="12944306" y="0"/>
            <a:ext cx="4314994" cy="1397815"/>
          </a:xfrm>
          <a:custGeom>
            <a:avLst/>
            <a:gdLst/>
            <a:ahLst/>
            <a:cxnLst/>
            <a:rect l="l" t="t" r="r" b="b"/>
            <a:pathLst>
              <a:path w="4314994" h="1397815">
                <a:moveTo>
                  <a:pt x="0" y="0"/>
                </a:moveTo>
                <a:lnTo>
                  <a:pt x="4314994" y="0"/>
                </a:lnTo>
                <a:lnTo>
                  <a:pt x="4314994" y="1397815"/>
                </a:lnTo>
                <a:lnTo>
                  <a:pt x="0" y="1397815"/>
                </a:lnTo>
                <a:lnTo>
                  <a:pt x="0" y="0"/>
                </a:lnTo>
                <a:close/>
              </a:path>
            </a:pathLst>
          </a:custGeom>
          <a:blipFill>
            <a:blip r:embed="rId3"/>
            <a:stretch>
              <a:fillRect/>
            </a:stretch>
          </a:blipFill>
        </p:spPr>
        <p:txBody>
          <a:bodyPr/>
          <a:lstStyle/>
          <a:p>
            <a:endParaRPr lang="es-CL"/>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577617" y="8493219"/>
            <a:ext cx="2710383" cy="1793781"/>
          </a:xfrm>
          <a:custGeom>
            <a:avLst/>
            <a:gdLst/>
            <a:ahLst/>
            <a:cxnLst/>
            <a:rect l="l" t="t" r="r" b="b"/>
            <a:pathLst>
              <a:path w="2710383" h="1793781">
                <a:moveTo>
                  <a:pt x="0" y="0"/>
                </a:moveTo>
                <a:lnTo>
                  <a:pt x="2710383" y="0"/>
                </a:lnTo>
                <a:lnTo>
                  <a:pt x="2710383" y="1793781"/>
                </a:lnTo>
                <a:lnTo>
                  <a:pt x="0" y="1793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Freeform 3"/>
          <p:cNvSpPr/>
          <p:nvPr/>
        </p:nvSpPr>
        <p:spPr>
          <a:xfrm>
            <a:off x="143232" y="249570"/>
            <a:ext cx="7315200" cy="676656"/>
          </a:xfrm>
          <a:custGeom>
            <a:avLst/>
            <a:gdLst/>
            <a:ahLst/>
            <a:cxnLst/>
            <a:rect l="l" t="t" r="r" b="b"/>
            <a:pathLst>
              <a:path w="7315200" h="676656">
                <a:moveTo>
                  <a:pt x="0" y="0"/>
                </a:moveTo>
                <a:lnTo>
                  <a:pt x="7315200" y="0"/>
                </a:lnTo>
                <a:lnTo>
                  <a:pt x="7315200" y="676656"/>
                </a:lnTo>
                <a:lnTo>
                  <a:pt x="0" y="676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4" name="TextBox 4"/>
          <p:cNvSpPr txBox="1"/>
          <p:nvPr/>
        </p:nvSpPr>
        <p:spPr>
          <a:xfrm>
            <a:off x="1135857" y="2436022"/>
            <a:ext cx="17026625" cy="3051175"/>
          </a:xfrm>
          <a:prstGeom prst="rect">
            <a:avLst/>
          </a:prstGeom>
        </p:spPr>
        <p:txBody>
          <a:bodyPr lIns="0" tIns="0" rIns="0" bIns="0" rtlCol="0" anchor="t">
            <a:spAutoFit/>
          </a:bodyPr>
          <a:lstStyle/>
          <a:p>
            <a:pPr algn="l">
              <a:lnSpc>
                <a:spcPts val="3499"/>
              </a:lnSpc>
            </a:pPr>
            <a:r>
              <a:rPr lang="en-US" sz="2499">
                <a:solidFill>
                  <a:srgbClr val="FFFFFF"/>
                </a:solidFill>
                <a:latin typeface="DM Sans"/>
                <a:ea typeface="DM Sans"/>
                <a:cs typeface="DM Sans"/>
                <a:sym typeface="DM Sans"/>
              </a:rPr>
              <a:t>Desarrollar un sistema multiplataforma (web/mobile) de gestión de comunidades residenciales, aplicando metodología tradicional de software y utilizando herramientas como Node.js (NestJS), NextJS, React Native y PostgreSQL, entre otras, esto complementado con un chatbot de IA para preguntas frecuentes, un módulo de marketplace para avisos internos y un sistema de gestión de encomiendas con notificaciones automáticas, con el objetivo de optimizar la administración de recursos, el cobro de gastos comunes, sus pagos, su correcta aplicación y resguardo en la BBDD para aumentar la transparencia financiera y mejorar la comunicación y calidad de vida dentro de las comunidades.</a:t>
            </a:r>
          </a:p>
        </p:txBody>
      </p:sp>
      <p:sp>
        <p:nvSpPr>
          <p:cNvPr id="5" name="TextBox 5"/>
          <p:cNvSpPr txBox="1"/>
          <p:nvPr/>
        </p:nvSpPr>
        <p:spPr>
          <a:xfrm>
            <a:off x="1028700" y="1172368"/>
            <a:ext cx="8981878" cy="1226820"/>
          </a:xfrm>
          <a:prstGeom prst="rect">
            <a:avLst/>
          </a:prstGeom>
        </p:spPr>
        <p:txBody>
          <a:bodyPr lIns="0" tIns="0" rIns="0" bIns="0" rtlCol="0" anchor="t">
            <a:spAutoFit/>
          </a:bodyPr>
          <a:lstStyle/>
          <a:p>
            <a:pPr algn="l">
              <a:lnSpc>
                <a:spcPts val="10080"/>
              </a:lnSpc>
              <a:spcBef>
                <a:spcPct val="0"/>
              </a:spcBef>
            </a:pPr>
            <a:r>
              <a:rPr lang="en-US" sz="7200" b="1">
                <a:solidFill>
                  <a:srgbClr val="FFFFFF"/>
                </a:solidFill>
                <a:latin typeface="DM Sans Bold"/>
                <a:ea typeface="DM Sans Bold"/>
                <a:cs typeface="DM Sans Bold"/>
                <a:sym typeface="DM Sans Bold"/>
              </a:rPr>
              <a:t>OBJETIVO GENERAL</a:t>
            </a:r>
          </a:p>
        </p:txBody>
      </p:sp>
      <p:sp>
        <p:nvSpPr>
          <p:cNvPr id="6" name="TextBox 6"/>
          <p:cNvSpPr txBox="1"/>
          <p:nvPr/>
        </p:nvSpPr>
        <p:spPr>
          <a:xfrm>
            <a:off x="1135857" y="5596102"/>
            <a:ext cx="11033173" cy="1226820"/>
          </a:xfrm>
          <a:prstGeom prst="rect">
            <a:avLst/>
          </a:prstGeom>
        </p:spPr>
        <p:txBody>
          <a:bodyPr lIns="0" tIns="0" rIns="0" bIns="0" rtlCol="0" anchor="t">
            <a:spAutoFit/>
          </a:bodyPr>
          <a:lstStyle/>
          <a:p>
            <a:pPr algn="l">
              <a:lnSpc>
                <a:spcPts val="10080"/>
              </a:lnSpc>
              <a:spcBef>
                <a:spcPct val="0"/>
              </a:spcBef>
            </a:pPr>
            <a:r>
              <a:rPr lang="en-US" sz="7200" b="1">
                <a:solidFill>
                  <a:srgbClr val="FFFFFF"/>
                </a:solidFill>
                <a:latin typeface="DM Sans Bold"/>
                <a:ea typeface="DM Sans Bold"/>
                <a:cs typeface="DM Sans Bold"/>
                <a:sym typeface="DM Sans Bold"/>
              </a:rPr>
              <a:t>OBJETIVO ESPECIFICO</a:t>
            </a:r>
          </a:p>
        </p:txBody>
      </p:sp>
      <p:sp>
        <p:nvSpPr>
          <p:cNvPr id="7" name="TextBox 7"/>
          <p:cNvSpPr txBox="1"/>
          <p:nvPr/>
        </p:nvSpPr>
        <p:spPr>
          <a:xfrm>
            <a:off x="1204737" y="7017551"/>
            <a:ext cx="16123443" cy="2174875"/>
          </a:xfrm>
          <a:prstGeom prst="rect">
            <a:avLst/>
          </a:prstGeom>
        </p:spPr>
        <p:txBody>
          <a:bodyPr lIns="0" tIns="0" rIns="0" bIns="0" rtlCol="0" anchor="t">
            <a:spAutoFit/>
          </a:bodyPr>
          <a:lstStyle/>
          <a:p>
            <a:pPr algn="l">
              <a:lnSpc>
                <a:spcPts val="3499"/>
              </a:lnSpc>
            </a:pPr>
            <a:r>
              <a:rPr lang="en-US" sz="2499">
                <a:solidFill>
                  <a:srgbClr val="FFFFFF"/>
                </a:solidFill>
                <a:latin typeface="DM Sans"/>
                <a:ea typeface="DM Sans"/>
                <a:cs typeface="DM Sans"/>
                <a:sym typeface="DM Sans"/>
              </a:rPr>
              <a:t>Implementar metodología tradicional o cascada, diseñar la arquitectura del sistema, implementar el backend en Node.JS con integración en PostgreSQL, desarrollar frontend en Flutter, integrar funcionalidades de gestión (pagos, reservas, solicitudes, avisos, encomiendas, chatbot), generar reportes financieros y operacionales, ejecutar pruebas unitarias y documentar y desplegar el sistema junto a la entrega de la documentación técnica para usuarios que faciliten la implementación y uso.</a:t>
            </a:r>
          </a:p>
        </p:txBody>
      </p:sp>
      <p:sp>
        <p:nvSpPr>
          <p:cNvPr id="8" name="Freeform 8"/>
          <p:cNvSpPr/>
          <p:nvPr/>
        </p:nvSpPr>
        <p:spPr>
          <a:xfrm>
            <a:off x="12944306" y="0"/>
            <a:ext cx="4314994" cy="1397815"/>
          </a:xfrm>
          <a:custGeom>
            <a:avLst/>
            <a:gdLst/>
            <a:ahLst/>
            <a:cxnLst/>
            <a:rect l="l" t="t" r="r" b="b"/>
            <a:pathLst>
              <a:path w="4314994" h="1397815">
                <a:moveTo>
                  <a:pt x="0" y="0"/>
                </a:moveTo>
                <a:lnTo>
                  <a:pt x="4314994" y="0"/>
                </a:lnTo>
                <a:lnTo>
                  <a:pt x="4314994" y="1397815"/>
                </a:lnTo>
                <a:lnTo>
                  <a:pt x="0" y="1397815"/>
                </a:lnTo>
                <a:lnTo>
                  <a:pt x="0" y="0"/>
                </a:lnTo>
                <a:close/>
              </a:path>
            </a:pathLst>
          </a:custGeom>
          <a:blipFill>
            <a:blip r:embed="rId6"/>
            <a:stretch>
              <a:fillRect/>
            </a:stretch>
          </a:blipFill>
        </p:spPr>
        <p:txBody>
          <a:bodyPr/>
          <a:lstStyle/>
          <a:p>
            <a:endParaRPr lang="es-CL"/>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2759983" cy="2462134"/>
          </a:xfrm>
          <a:custGeom>
            <a:avLst/>
            <a:gdLst/>
            <a:ahLst/>
            <a:cxnLst/>
            <a:rect l="l" t="t" r="r" b="b"/>
            <a:pathLst>
              <a:path w="2759983" h="2462134">
                <a:moveTo>
                  <a:pt x="0" y="0"/>
                </a:moveTo>
                <a:lnTo>
                  <a:pt x="2759983" y="0"/>
                </a:lnTo>
                <a:lnTo>
                  <a:pt x="2759983" y="2462134"/>
                </a:lnTo>
                <a:lnTo>
                  <a:pt x="0" y="2462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pic>
        <p:nvPicPr>
          <p:cNvPr id="3" name="Picture 3"/>
          <p:cNvPicPr>
            <a:picLocks noChangeAspect="1"/>
          </p:cNvPicPr>
          <p:nvPr/>
        </p:nvPicPr>
        <p:blipFill>
          <a:blip r:embed="rId4"/>
          <a:srcRect/>
          <a:stretch>
            <a:fillRect/>
          </a:stretch>
        </p:blipFill>
        <p:spPr>
          <a:xfrm>
            <a:off x="16086102" y="8157351"/>
            <a:ext cx="2201898" cy="2201898"/>
          </a:xfrm>
          <a:prstGeom prst="rect">
            <a:avLst/>
          </a:prstGeom>
        </p:spPr>
      </p:pic>
      <p:graphicFrame>
        <p:nvGraphicFramePr>
          <p:cNvPr id="4" name="Object 4"/>
          <p:cNvGraphicFramePr/>
          <p:nvPr>
            <p:extLst>
              <p:ext uri="{D42A27DB-BD31-4B8C-83A1-F6EECF244321}">
                <p14:modId xmlns:p14="http://schemas.microsoft.com/office/powerpoint/2010/main" val="745024533"/>
              </p:ext>
            </p:extLst>
          </p:nvPr>
        </p:nvGraphicFramePr>
        <p:xfrm>
          <a:off x="-381000" y="1943101"/>
          <a:ext cx="26255679" cy="7620000"/>
        </p:xfrm>
        <a:graphic>
          <a:graphicData uri="http://schemas.openxmlformats.org/presentationml/2006/ole">
            <mc:AlternateContent xmlns:mc="http://schemas.openxmlformats.org/markup-compatibility/2006">
              <mc:Choice xmlns:v="urn:schemas-microsoft-com:vml" Requires="v">
                <p:oleObj name="Worksheet" r:id="rId5" imgW="30175200" imgH="9372600" progId="Excel.Sheet.12">
                  <p:embed/>
                </p:oleObj>
              </mc:Choice>
              <mc:Fallback>
                <p:oleObj name="Worksheet" r:id="rId5" imgW="30175200" imgH="9372600" progId="Excel.Sheet.12">
                  <p:embed/>
                  <p:pic>
                    <p:nvPicPr>
                      <p:cNvPr id="0" name=""/>
                      <p:cNvPicPr/>
                      <p:nvPr/>
                    </p:nvPicPr>
                    <p:blipFill>
                      <a:blip r:embed="rId6"/>
                      <a:stretch>
                        <a:fillRect/>
                      </a:stretch>
                    </p:blipFill>
                    <p:spPr>
                      <a:xfrm>
                        <a:off x="-381000" y="1943101"/>
                        <a:ext cx="26255679" cy="7620000"/>
                      </a:xfrm>
                      <a:prstGeom prst="rect">
                        <a:avLst/>
                      </a:prstGeom>
                    </p:spPr>
                  </p:pic>
                </p:oleObj>
              </mc:Fallback>
            </mc:AlternateContent>
          </a:graphicData>
        </a:graphic>
      </p:graphicFrame>
      <p:sp>
        <p:nvSpPr>
          <p:cNvPr id="5" name="Freeform 5"/>
          <p:cNvSpPr/>
          <p:nvPr/>
        </p:nvSpPr>
        <p:spPr>
          <a:xfrm>
            <a:off x="12944306" y="0"/>
            <a:ext cx="4314994" cy="1397815"/>
          </a:xfrm>
          <a:custGeom>
            <a:avLst/>
            <a:gdLst/>
            <a:ahLst/>
            <a:cxnLst/>
            <a:rect l="l" t="t" r="r" b="b"/>
            <a:pathLst>
              <a:path w="4314994" h="1397815">
                <a:moveTo>
                  <a:pt x="0" y="0"/>
                </a:moveTo>
                <a:lnTo>
                  <a:pt x="4314994" y="0"/>
                </a:lnTo>
                <a:lnTo>
                  <a:pt x="4314994" y="1397815"/>
                </a:lnTo>
                <a:lnTo>
                  <a:pt x="0" y="1397815"/>
                </a:lnTo>
                <a:lnTo>
                  <a:pt x="0" y="0"/>
                </a:lnTo>
                <a:close/>
              </a:path>
            </a:pathLst>
          </a:custGeom>
          <a:blipFill>
            <a:blip r:embed="rId7"/>
            <a:stretch>
              <a:fillRect/>
            </a:stretch>
          </a:blipFill>
        </p:spPr>
        <p:txBody>
          <a:bodyPr/>
          <a:lstStyle/>
          <a:p>
            <a:endParaRPr lang="es-CL"/>
          </a:p>
        </p:txBody>
      </p:sp>
      <p:sp>
        <p:nvSpPr>
          <p:cNvPr id="6" name="TextBox 6"/>
          <p:cNvSpPr txBox="1"/>
          <p:nvPr/>
        </p:nvSpPr>
        <p:spPr>
          <a:xfrm>
            <a:off x="3848169" y="1738234"/>
            <a:ext cx="10591662" cy="794385"/>
          </a:xfrm>
          <a:prstGeom prst="rect">
            <a:avLst/>
          </a:prstGeom>
        </p:spPr>
        <p:txBody>
          <a:bodyPr lIns="0" tIns="0" rIns="0" bIns="0" rtlCol="0" anchor="t">
            <a:spAutoFit/>
          </a:bodyPr>
          <a:lstStyle/>
          <a:p>
            <a:pPr algn="l">
              <a:lnSpc>
                <a:spcPts val="6269"/>
              </a:lnSpc>
            </a:pPr>
            <a:r>
              <a:rPr lang="en-US" sz="5499" b="1">
                <a:solidFill>
                  <a:srgbClr val="FFFFFF"/>
                </a:solidFill>
                <a:latin typeface="DM Sans Bold"/>
                <a:ea typeface="DM Sans Bold"/>
                <a:cs typeface="DM Sans Bold"/>
                <a:sym typeface="DM Sans Bold"/>
              </a:rPr>
              <a:t>CRONOGRAMA DEL PROYECTO</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411</Words>
  <Application>Microsoft Office PowerPoint</Application>
  <PresentationFormat>Personalizado</PresentationFormat>
  <Paragraphs>23</Paragraphs>
  <Slides>6</Slides>
  <Notes>0</Notes>
  <HiddenSlides>0</HiddenSlides>
  <MMClips>2</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6</vt:i4>
      </vt:variant>
    </vt:vector>
  </HeadingPairs>
  <TitlesOfParts>
    <vt:vector size="14" baseType="lpstr">
      <vt:lpstr>Montaser Arabic Bold</vt:lpstr>
      <vt:lpstr>Arial</vt:lpstr>
      <vt:lpstr>DM Sans</vt:lpstr>
      <vt:lpstr>DM Sans Bold</vt:lpstr>
      <vt:lpstr>Montaser Arabic</vt:lpstr>
      <vt:lpstr>Calibri</vt:lpstr>
      <vt:lpstr>Office Theme</vt:lpstr>
      <vt:lpstr>Worksheet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Proyecto</dc:title>
  <cp:lastModifiedBy>LUKAS BRANDON MEZA LAGOS</cp:lastModifiedBy>
  <cp:revision>2</cp:revision>
  <dcterms:created xsi:type="dcterms:W3CDTF">2006-08-16T00:00:00Z</dcterms:created>
  <dcterms:modified xsi:type="dcterms:W3CDTF">2025-09-02T23:55:15Z</dcterms:modified>
  <dc:identifier>DAGxx3VX-Og</dc:identifier>
</cp:coreProperties>
</file>